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648" r:id="rId5"/>
  </p:sldMasterIdLst>
  <p:notesMasterIdLst>
    <p:notesMasterId r:id="rId32"/>
  </p:notesMasterIdLst>
  <p:sldIdLst>
    <p:sldId id="258" r:id="rId6"/>
    <p:sldId id="280" r:id="rId7"/>
    <p:sldId id="266" r:id="rId8"/>
    <p:sldId id="300" r:id="rId9"/>
    <p:sldId id="310" r:id="rId10"/>
    <p:sldId id="272" r:id="rId11"/>
    <p:sldId id="295" r:id="rId12"/>
    <p:sldId id="296" r:id="rId13"/>
    <p:sldId id="297" r:id="rId14"/>
    <p:sldId id="298" r:id="rId15"/>
    <p:sldId id="299" r:id="rId16"/>
    <p:sldId id="307" r:id="rId17"/>
    <p:sldId id="301" r:id="rId18"/>
    <p:sldId id="281" r:id="rId19"/>
    <p:sldId id="311" r:id="rId20"/>
    <p:sldId id="306" r:id="rId21"/>
    <p:sldId id="302" r:id="rId22"/>
    <p:sldId id="309" r:id="rId23"/>
    <p:sldId id="303" r:id="rId24"/>
    <p:sldId id="305" r:id="rId25"/>
    <p:sldId id="282" r:id="rId26"/>
    <p:sldId id="283" r:id="rId27"/>
    <p:sldId id="312" r:id="rId28"/>
    <p:sldId id="313" r:id="rId29"/>
    <p:sldId id="304" r:id="rId30"/>
    <p:sldId id="269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34A835-E286-914D-90C0-BB154141A930}" name="SPINOSI Carine" initials="CS" userId="S::cspinosi@unicef.fr::662e79de-93ea-4e16-8af4-3a20b5b8a0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D426C-943B-A97F-5837-349DE0B82907}" v="4" dt="2024-11-05T14:28:55.250"/>
    <p1510:client id="{A15B1393-4380-55B1-334E-F49F5835FDD7}" v="25" dt="2024-11-04T13:21:18.676"/>
    <p1510:client id="{E6507C89-E513-A22F-5C24-E398B0EB0FFB}" v="22" dt="2024-11-04T14:28:19.036"/>
    <p1510:client id="{F58AE1A2-0E35-5138-5B4A-D98261B27EF6}" v="22" dt="2024-11-04T14:29:11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B99C8-BF3E-431F-91B0-F819C3C1E879}" type="datetimeFigureOut">
              <a:t>05/11/2024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CA14F-5AA9-4D2F-A902-6F5295E68C8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13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7" t="27095" b="8455"/>
          <a:stretch/>
        </p:blipFill>
        <p:spPr>
          <a:xfrm>
            <a:off x="-19050" y="-76200"/>
            <a:ext cx="12211050" cy="69723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38200" y="4353636"/>
            <a:ext cx="9144000" cy="1123322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974680" y="5569032"/>
            <a:ext cx="9007520" cy="613404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Nom et date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294126" y="6411954"/>
            <a:ext cx="26058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>
                <a:solidFill>
                  <a:schemeClr val="bg1"/>
                </a:solidFill>
              </a:rPr>
              <a:t>© UNICEF/UN074420/Knowles-</a:t>
            </a:r>
            <a:r>
              <a:rPr lang="en-US" sz="1050" err="1">
                <a:solidFill>
                  <a:schemeClr val="bg1"/>
                </a:solidFill>
              </a:rPr>
              <a:t>Coursin</a:t>
            </a:r>
            <a:endParaRPr lang="en-US" sz="105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46" y="-76200"/>
            <a:ext cx="1754875" cy="17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3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ICEF-Kyrgyzstan-11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t="40209" r="37032" b="6507"/>
          <a:stretch/>
        </p:blipFill>
        <p:spPr>
          <a:xfrm>
            <a:off x="0" y="0"/>
            <a:ext cx="12192000" cy="68890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4123" y="156577"/>
            <a:ext cx="9144000" cy="1123322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40603" y="1371972"/>
            <a:ext cx="3510074" cy="1676027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Nom et date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294126" y="6411954"/>
            <a:ext cx="26058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>
                <a:solidFill>
                  <a:schemeClr val="bg1"/>
                </a:solidFill>
              </a:rPr>
              <a:t>© </a:t>
            </a:r>
            <a:r>
              <a:rPr lang="en-US" sz="105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UNICEF/Lister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7" y="5125437"/>
            <a:ext cx="1763606" cy="17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44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10899798" y="4957533"/>
            <a:ext cx="193193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050">
                <a:solidFill>
                  <a:schemeClr val="bg1"/>
                </a:solidFill>
                <a:latin typeface="+mn-lt"/>
              </a:rPr>
              <a:t>© UNICEF/UN0348811/</a:t>
            </a:r>
            <a:r>
              <a:rPr lang="fr-FR" sz="1050" err="1">
                <a:solidFill>
                  <a:schemeClr val="bg1"/>
                </a:solidFill>
                <a:latin typeface="+mn-lt"/>
              </a:rPr>
              <a:t>Noorani</a:t>
            </a:r>
            <a:endParaRPr lang="fr-FR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41116" y="441031"/>
            <a:ext cx="5021451" cy="424210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800767" y="889001"/>
            <a:ext cx="4502150" cy="2382360"/>
          </a:xfrm>
        </p:spPr>
        <p:txBody>
          <a:bodyPr anchor="b">
            <a:noAutofit/>
          </a:bodyPr>
          <a:lstStyle>
            <a:lvl1pPr algn="l">
              <a:defRPr lang="fr-FR" sz="3600" b="1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  <p:sp>
        <p:nvSpPr>
          <p:cNvPr id="15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00768" y="3505200"/>
            <a:ext cx="4502150" cy="1031631"/>
          </a:xfrm>
        </p:spPr>
        <p:txBody>
          <a:bodyPr/>
          <a:lstStyle>
            <a:lvl1pPr marL="0" indent="0" algn="l">
              <a:buNone/>
              <a:defRPr lang="fr-FR" sz="1400" i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si nécessaire</a:t>
            </a:r>
          </a:p>
        </p:txBody>
      </p:sp>
    </p:spTree>
    <p:extLst>
      <p:ext uri="{BB962C8B-B14F-4D97-AF65-F5344CB8AC3E}">
        <p14:creationId xmlns:p14="http://schemas.microsoft.com/office/powerpoint/2010/main" val="742382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10782779" y="4957533"/>
            <a:ext cx="216597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050">
                <a:solidFill>
                  <a:schemeClr val="bg1"/>
                </a:solidFill>
                <a:latin typeface="+mn-lt"/>
              </a:rPr>
              <a:t>© UNICEF/UN0237046/Mohammed</a:t>
            </a: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41116" y="441031"/>
            <a:ext cx="5021451" cy="424210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800767" y="889001"/>
            <a:ext cx="4502150" cy="2382360"/>
          </a:xfrm>
        </p:spPr>
        <p:txBody>
          <a:bodyPr anchor="b">
            <a:noAutofit/>
          </a:bodyPr>
          <a:lstStyle>
            <a:lvl1pPr algn="l">
              <a:defRPr lang="fr-FR" sz="3600" b="1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  <p:sp>
        <p:nvSpPr>
          <p:cNvPr id="15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00768" y="3505200"/>
            <a:ext cx="4502150" cy="1031631"/>
          </a:xfrm>
        </p:spPr>
        <p:txBody>
          <a:bodyPr/>
          <a:lstStyle>
            <a:lvl1pPr marL="0" indent="0" algn="l">
              <a:buNone/>
              <a:defRPr lang="fr-FR" sz="1400" i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si nécessaire</a:t>
            </a:r>
          </a:p>
        </p:txBody>
      </p:sp>
    </p:spTree>
    <p:extLst>
      <p:ext uri="{BB962C8B-B14F-4D97-AF65-F5344CB8AC3E}">
        <p14:creationId xmlns:p14="http://schemas.microsoft.com/office/powerpoint/2010/main" val="113078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 b="8652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10975139" y="4957533"/>
            <a:ext cx="178125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050">
                <a:solidFill>
                  <a:schemeClr val="bg1"/>
                </a:solidFill>
                <a:latin typeface="+mn-lt"/>
              </a:rPr>
              <a:t>© UNICEF/UN0236712/</a:t>
            </a:r>
            <a:r>
              <a:rPr lang="fr-FR" sz="1050" err="1">
                <a:solidFill>
                  <a:schemeClr val="bg1"/>
                </a:solidFill>
                <a:latin typeface="+mn-lt"/>
              </a:rPr>
              <a:t>Rfaat</a:t>
            </a:r>
            <a:endParaRPr lang="fr-FR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5037261" y="967276"/>
            <a:ext cx="6828506" cy="1549453"/>
          </a:xfrm>
        </p:spPr>
        <p:txBody>
          <a:bodyPr anchor="b">
            <a:noAutofit/>
          </a:bodyPr>
          <a:lstStyle>
            <a:lvl1pPr algn="l">
              <a:defRPr lang="fr-FR" sz="3600" b="0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FAITES PASSER VOTRE MESSAGE AVEC EFFICACITÉ</a:t>
            </a:r>
          </a:p>
        </p:txBody>
      </p:sp>
    </p:spTree>
    <p:extLst>
      <p:ext uri="{BB962C8B-B14F-4D97-AF65-F5344CB8AC3E}">
        <p14:creationId xmlns:p14="http://schemas.microsoft.com/office/powerpoint/2010/main" val="296321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_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7283116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65204"/>
            <a:ext cx="6444917" cy="4351338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3452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_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7283116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4852738" y="1665204"/>
            <a:ext cx="6793830" cy="4351338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465138" y="1665204"/>
            <a:ext cx="4138946" cy="42195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047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et texte_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7283116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401638" y="3080084"/>
            <a:ext cx="6881480" cy="2406316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3"/>
          </p:nvPr>
        </p:nvSpPr>
        <p:spPr>
          <a:xfrm>
            <a:off x="401638" y="1665288"/>
            <a:ext cx="6881479" cy="1030287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53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4914"/>
            <a:ext cx="12192000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65204"/>
            <a:ext cx="10535653" cy="4351338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37206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_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4914"/>
            <a:ext cx="12192000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6513096" y="1665204"/>
            <a:ext cx="4860758" cy="4351338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465137" y="1665204"/>
            <a:ext cx="5630863" cy="42195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577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+texte_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4914"/>
            <a:ext cx="12191999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401637" y="3080084"/>
            <a:ext cx="11464131" cy="240631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3"/>
          </p:nvPr>
        </p:nvSpPr>
        <p:spPr>
          <a:xfrm>
            <a:off x="401638" y="1665288"/>
            <a:ext cx="11464925" cy="1030287"/>
          </a:xfrm>
        </p:spPr>
        <p:txBody>
          <a:bodyPr/>
          <a:lstStyle>
            <a:lvl1pPr>
              <a:defRPr>
                <a:solidFill>
                  <a:srgbClr val="00AEEF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898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380" y="252830"/>
            <a:ext cx="7283116" cy="741781"/>
          </a:xfrm>
          <a:noFill/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CONCLUSION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65204"/>
            <a:ext cx="10872537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9175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5"/>
          <a:stretch/>
        </p:blipFill>
        <p:spPr>
          <a:xfrm>
            <a:off x="0" y="0"/>
            <a:ext cx="12192000" cy="697831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4759" y="6468798"/>
            <a:ext cx="17700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>
                <a:solidFill>
                  <a:schemeClr val="bg1"/>
                </a:solidFill>
                <a:effectLst/>
              </a:rPr>
              <a:t>© UNICEF/UN0348825/Keïta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6" y="0"/>
            <a:ext cx="1754875" cy="1754875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1128114" y="3858764"/>
            <a:ext cx="2066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</a:t>
            </a:r>
            <a:endParaRPr lang="fr-FR" sz="7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83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7" t="27095" b="8455"/>
          <a:stretch/>
        </p:blipFill>
        <p:spPr>
          <a:xfrm>
            <a:off x="-19050" y="-76200"/>
            <a:ext cx="12211050" cy="69723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38200" y="4353636"/>
            <a:ext cx="9144000" cy="1123322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974680" y="5569032"/>
            <a:ext cx="9007520" cy="613404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Nom et date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294126" y="6411954"/>
            <a:ext cx="26058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>
                <a:solidFill>
                  <a:schemeClr val="bg1"/>
                </a:solidFill>
              </a:rPr>
              <a:t>© UNICEF/UN074420/Knowles-</a:t>
            </a:r>
            <a:r>
              <a:rPr lang="en-US" sz="1050" err="1">
                <a:solidFill>
                  <a:schemeClr val="bg1"/>
                </a:solidFill>
              </a:rPr>
              <a:t>Coursin</a:t>
            </a:r>
            <a:endParaRPr lang="en-US" sz="105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46" y="-76200"/>
            <a:ext cx="1754875" cy="17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58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ICEF-Kyrgyzstan-11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t="40209" r="37032" b="6507"/>
          <a:stretch/>
        </p:blipFill>
        <p:spPr>
          <a:xfrm>
            <a:off x="0" y="0"/>
            <a:ext cx="12192000" cy="68890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4123" y="156577"/>
            <a:ext cx="9144000" cy="1123322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40603" y="1371972"/>
            <a:ext cx="3510074" cy="1676027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Nom et date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294126" y="6411954"/>
            <a:ext cx="26058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>
                <a:solidFill>
                  <a:schemeClr val="bg1"/>
                </a:solidFill>
              </a:rPr>
              <a:t>© </a:t>
            </a:r>
            <a:r>
              <a:rPr lang="en-US" sz="105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UNICEF/Lister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7" y="5125437"/>
            <a:ext cx="1763606" cy="17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6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12685" r="4317" b="11529"/>
          <a:stretch/>
        </p:blipFill>
        <p:spPr>
          <a:xfrm>
            <a:off x="-38100" y="-19050"/>
            <a:ext cx="12249150" cy="69151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19100" y="427037"/>
            <a:ext cx="9144000" cy="1006475"/>
          </a:xfrm>
        </p:spPr>
        <p:txBody>
          <a:bodyPr anchor="b">
            <a:normAutofit/>
          </a:bodyPr>
          <a:lstStyle>
            <a:lvl1pPr algn="l">
              <a:defRPr lang="fr-FR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71500" y="1644651"/>
            <a:ext cx="8991600" cy="527049"/>
          </a:xfrm>
        </p:spPr>
        <p:txBody>
          <a:bodyPr/>
          <a:lstStyle>
            <a:lvl1pPr marL="0" indent="0" algn="l">
              <a:buNone/>
              <a:defRPr lang="fr-FR" sz="14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Nom et date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0666675" y="6413698"/>
            <a:ext cx="20015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UNICEF/Lister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7" y="5125437"/>
            <a:ext cx="1763606" cy="17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19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" b="15156"/>
          <a:stretch/>
        </p:blipFill>
        <p:spPr>
          <a:xfrm>
            <a:off x="0" y="-38100"/>
            <a:ext cx="12325350" cy="69824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950677" y="300039"/>
            <a:ext cx="7960475" cy="931862"/>
          </a:xfrm>
        </p:spPr>
        <p:txBody>
          <a:bodyPr anchor="b">
            <a:noAutofit/>
          </a:bodyPr>
          <a:lstStyle>
            <a:lvl1pPr algn="l">
              <a:defRPr lang="fr-FR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126522" y="1329961"/>
            <a:ext cx="7784629" cy="527049"/>
          </a:xfrm>
        </p:spPr>
        <p:txBody>
          <a:bodyPr/>
          <a:lstStyle>
            <a:lvl1pPr marL="0" indent="0" algn="l">
              <a:buNone/>
              <a:defRPr lang="fr-FR" sz="14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Nom et date</a:t>
            </a:r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10704611" y="5526229"/>
            <a:ext cx="2667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en-US" sz="105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UNICEF/UN0348826/</a:t>
            </a:r>
            <a:r>
              <a:rPr lang="en-US" sz="105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Dejongh</a:t>
            </a:r>
            <a:endParaRPr lang="en-US" sz="105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7" y="5125437"/>
            <a:ext cx="1763606" cy="17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82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0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819650" y="427037"/>
            <a:ext cx="7064572" cy="1006475"/>
          </a:xfrm>
        </p:spPr>
        <p:txBody>
          <a:bodyPr anchor="b">
            <a:noAutofit/>
          </a:bodyPr>
          <a:lstStyle>
            <a:lvl1pPr algn="l">
              <a:defRPr lang="fr-FR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925158" y="1597024"/>
            <a:ext cx="6959064" cy="527049"/>
          </a:xfrm>
        </p:spPr>
        <p:txBody>
          <a:bodyPr/>
          <a:lstStyle>
            <a:lvl1pPr marL="0" indent="0" algn="l">
              <a:buNone/>
              <a:defRPr lang="fr-FR" sz="14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Nom et date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217222" y="6396600"/>
            <a:ext cx="26670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©UNICEF/UN074393/Al-</a:t>
            </a:r>
            <a:r>
              <a:rPr lang="en-US" sz="105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Issa</a:t>
            </a:r>
            <a:endParaRPr lang="en-US" sz="105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7" y="5125437"/>
            <a:ext cx="1763606" cy="17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6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562600" y="365125"/>
            <a:ext cx="57912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734050" y="1825625"/>
            <a:ext cx="5619750" cy="4351338"/>
          </a:xfrm>
        </p:spPr>
        <p:txBody>
          <a:bodyPr/>
          <a:lstStyle>
            <a:lvl1pPr marL="514350" indent="-514350">
              <a:buFont typeface="+mj-lt"/>
              <a:buAutoNum type="arabicPeriod"/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+mj-lt"/>
              <a:buAutoNum type="arabicPeriod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17145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21717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Partie n°1</a:t>
            </a:r>
          </a:p>
          <a:p>
            <a:pPr lvl="1"/>
            <a:r>
              <a:rPr lang="fr-FR"/>
              <a:t>Partie 1</a:t>
            </a:r>
          </a:p>
          <a:p>
            <a:pPr lvl="1"/>
            <a:r>
              <a:rPr lang="fr-FR"/>
              <a:t>Partie 2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-537309" y="5646931"/>
            <a:ext cx="17604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algn="l" defTabSz="914400" rtl="0" eaLnBrk="1" latinLnBrk="0" hangingPunct="1">
              <a:defRPr/>
            </a:pPr>
            <a:r>
              <a:rPr lang="en-US" altLang="en-US" sz="105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5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UNICEF/UN043567/Lister</a:t>
            </a:r>
          </a:p>
          <a:p>
            <a:pPr>
              <a:defRPr/>
            </a:pPr>
            <a:endParaRPr lang="en-US" altLang="en-US" sz="110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</p:spTree>
    <p:extLst>
      <p:ext uri="{BB962C8B-B14F-4D97-AF65-F5344CB8AC3E}">
        <p14:creationId xmlns:p14="http://schemas.microsoft.com/office/powerpoint/2010/main" val="1399865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part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" y="0"/>
            <a:ext cx="12285980" cy="691086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41116" y="441031"/>
            <a:ext cx="5021451" cy="424210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00767" y="889001"/>
            <a:ext cx="4502150" cy="2382360"/>
          </a:xfrm>
        </p:spPr>
        <p:txBody>
          <a:bodyPr anchor="b">
            <a:noAutofit/>
          </a:bodyPr>
          <a:lstStyle>
            <a:lvl1pPr algn="l">
              <a:defRPr lang="fr-FR" sz="3600" b="1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00768" y="3505200"/>
            <a:ext cx="4502150" cy="1031631"/>
          </a:xfrm>
        </p:spPr>
        <p:txBody>
          <a:bodyPr/>
          <a:lstStyle>
            <a:lvl1pPr marL="0" indent="0" algn="l">
              <a:buNone/>
              <a:defRPr lang="fr-FR" sz="1400" i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si nécessaire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10782779" y="4957533"/>
            <a:ext cx="216597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050">
                <a:solidFill>
                  <a:schemeClr val="bg1"/>
                </a:solidFill>
                <a:latin typeface="+mn-lt"/>
              </a:rPr>
              <a:t>© UNICEF/UN0237048/Mohammed</a:t>
            </a: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880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10899798" y="4957533"/>
            <a:ext cx="193193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050">
                <a:solidFill>
                  <a:schemeClr val="bg1"/>
                </a:solidFill>
                <a:latin typeface="+mn-lt"/>
              </a:rPr>
              <a:t>© UNICEF/UN0348811/</a:t>
            </a:r>
            <a:r>
              <a:rPr lang="fr-FR" sz="1050" err="1">
                <a:solidFill>
                  <a:schemeClr val="bg1"/>
                </a:solidFill>
                <a:latin typeface="+mn-lt"/>
              </a:rPr>
              <a:t>Noorani</a:t>
            </a:r>
            <a:endParaRPr lang="fr-FR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41116" y="441031"/>
            <a:ext cx="5021451" cy="424210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800767" y="889001"/>
            <a:ext cx="4502150" cy="2382360"/>
          </a:xfrm>
        </p:spPr>
        <p:txBody>
          <a:bodyPr anchor="b">
            <a:noAutofit/>
          </a:bodyPr>
          <a:lstStyle>
            <a:lvl1pPr algn="l">
              <a:defRPr lang="fr-FR" sz="3600" b="1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  <p:sp>
        <p:nvSpPr>
          <p:cNvPr id="15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00768" y="3505200"/>
            <a:ext cx="4502150" cy="1031631"/>
          </a:xfrm>
        </p:spPr>
        <p:txBody>
          <a:bodyPr/>
          <a:lstStyle>
            <a:lvl1pPr marL="0" indent="0" algn="l">
              <a:buNone/>
              <a:defRPr lang="fr-FR" sz="1400" i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si nécessaire</a:t>
            </a:r>
          </a:p>
        </p:txBody>
      </p:sp>
    </p:spTree>
    <p:extLst>
      <p:ext uri="{BB962C8B-B14F-4D97-AF65-F5344CB8AC3E}">
        <p14:creationId xmlns:p14="http://schemas.microsoft.com/office/powerpoint/2010/main" val="2862292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10782779" y="4957533"/>
            <a:ext cx="216597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050">
                <a:solidFill>
                  <a:schemeClr val="bg1"/>
                </a:solidFill>
                <a:latin typeface="+mn-lt"/>
              </a:rPr>
              <a:t>© UNICEF/UN0237046/Mohammed</a:t>
            </a: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41116" y="441031"/>
            <a:ext cx="5021451" cy="424210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800767" y="889001"/>
            <a:ext cx="4502150" cy="2382360"/>
          </a:xfrm>
        </p:spPr>
        <p:txBody>
          <a:bodyPr anchor="b">
            <a:noAutofit/>
          </a:bodyPr>
          <a:lstStyle>
            <a:lvl1pPr algn="l">
              <a:defRPr lang="fr-FR" sz="3600" b="1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  <p:sp>
        <p:nvSpPr>
          <p:cNvPr id="15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00768" y="3505200"/>
            <a:ext cx="4502150" cy="1031631"/>
          </a:xfrm>
        </p:spPr>
        <p:txBody>
          <a:bodyPr/>
          <a:lstStyle>
            <a:lvl1pPr marL="0" indent="0" algn="l">
              <a:buNone/>
              <a:defRPr lang="fr-FR" sz="1400" i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si nécessaire</a:t>
            </a:r>
          </a:p>
        </p:txBody>
      </p:sp>
    </p:spTree>
    <p:extLst>
      <p:ext uri="{BB962C8B-B14F-4D97-AF65-F5344CB8AC3E}">
        <p14:creationId xmlns:p14="http://schemas.microsoft.com/office/powerpoint/2010/main" val="2676477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 b="8652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10975139" y="4957533"/>
            <a:ext cx="178125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050">
                <a:solidFill>
                  <a:schemeClr val="bg1"/>
                </a:solidFill>
                <a:latin typeface="+mn-lt"/>
              </a:rPr>
              <a:t>© UNICEF/UN0236712/</a:t>
            </a:r>
            <a:r>
              <a:rPr lang="fr-FR" sz="1050" err="1">
                <a:solidFill>
                  <a:schemeClr val="bg1"/>
                </a:solidFill>
                <a:latin typeface="+mn-lt"/>
              </a:rPr>
              <a:t>Rfaat</a:t>
            </a:r>
            <a:endParaRPr lang="fr-FR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5037261" y="967276"/>
            <a:ext cx="6828506" cy="1549453"/>
          </a:xfrm>
        </p:spPr>
        <p:txBody>
          <a:bodyPr anchor="b">
            <a:noAutofit/>
          </a:bodyPr>
          <a:lstStyle>
            <a:lvl1pPr algn="l">
              <a:defRPr lang="fr-FR" sz="3600" b="0" kern="1200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FAITES PASSER VOTRE MESSAGE AVEC EFFICACITÉ</a:t>
            </a:r>
          </a:p>
        </p:txBody>
      </p:sp>
    </p:spTree>
    <p:extLst>
      <p:ext uri="{BB962C8B-B14F-4D97-AF65-F5344CB8AC3E}">
        <p14:creationId xmlns:p14="http://schemas.microsoft.com/office/powerpoint/2010/main" val="2209029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_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7283116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65204"/>
            <a:ext cx="6444917" cy="4351338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05690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_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7283116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4852738" y="1665204"/>
            <a:ext cx="6793830" cy="4351338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465138" y="1665204"/>
            <a:ext cx="4138946" cy="42195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273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et texte_titr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7283116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401638" y="3080084"/>
            <a:ext cx="6881480" cy="2406316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3"/>
          </p:nvPr>
        </p:nvSpPr>
        <p:spPr>
          <a:xfrm>
            <a:off x="401638" y="1665288"/>
            <a:ext cx="6881479" cy="1030287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028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4914"/>
            <a:ext cx="12192000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65204"/>
            <a:ext cx="10535653" cy="4351338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69364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_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4914"/>
            <a:ext cx="12192000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6513096" y="1665204"/>
            <a:ext cx="4860758" cy="4351338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465137" y="1665204"/>
            <a:ext cx="5630863" cy="421957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81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+texte_tit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4914"/>
            <a:ext cx="12191999" cy="741781"/>
          </a:xfrm>
          <a:solidFill>
            <a:srgbClr val="00B0F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401637" y="3080084"/>
            <a:ext cx="11464131" cy="240631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3"/>
          </p:nvPr>
        </p:nvSpPr>
        <p:spPr>
          <a:xfrm>
            <a:off x="401638" y="1665288"/>
            <a:ext cx="11464925" cy="1030287"/>
          </a:xfrm>
        </p:spPr>
        <p:txBody>
          <a:bodyPr/>
          <a:lstStyle>
            <a:lvl1pPr>
              <a:defRPr>
                <a:solidFill>
                  <a:srgbClr val="00AEEF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1625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4380" y="252830"/>
            <a:ext cx="7283116" cy="741781"/>
          </a:xfrm>
          <a:noFill/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CONCLUSION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749275" y="6330817"/>
            <a:ext cx="3116494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fr-FR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chaque enfant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E70B750-5465-49C4-A71E-4BA2CDFAD25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65204"/>
            <a:ext cx="10872537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5400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5"/>
          <a:stretch/>
        </p:blipFill>
        <p:spPr>
          <a:xfrm>
            <a:off x="0" y="0"/>
            <a:ext cx="12192000" cy="697831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4759" y="6468798"/>
            <a:ext cx="17700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>
                <a:solidFill>
                  <a:schemeClr val="bg1"/>
                </a:solidFill>
                <a:effectLst/>
              </a:rPr>
              <a:t>© UNICEF/UN0348825/Keïta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6" y="0"/>
            <a:ext cx="1754875" cy="1754875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1128114" y="3858764"/>
            <a:ext cx="2066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</a:t>
            </a:r>
            <a:endParaRPr lang="fr-FR" sz="7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17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4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3" r:id="rId2"/>
    <p:sldLayoutId id="2147483651" r:id="rId3"/>
    <p:sldLayoutId id="2147483652" r:id="rId4"/>
    <p:sldLayoutId id="2147483653" r:id="rId5"/>
    <p:sldLayoutId id="2147483688" r:id="rId6"/>
    <p:sldLayoutId id="2147483655" r:id="rId7"/>
    <p:sldLayoutId id="2147483656" r:id="rId8"/>
    <p:sldLayoutId id="2147483657" r:id="rId9"/>
    <p:sldLayoutId id="2147483693" r:id="rId10"/>
    <p:sldLayoutId id="2147483659" r:id="rId11"/>
    <p:sldLayoutId id="2147483678" r:id="rId12"/>
    <p:sldLayoutId id="2147483679" r:id="rId13"/>
    <p:sldLayoutId id="2147483681" r:id="rId14"/>
    <p:sldLayoutId id="2147483682" r:id="rId15"/>
    <p:sldLayoutId id="2147483684" r:id="rId16"/>
    <p:sldLayoutId id="2147483685" r:id="rId17"/>
    <p:sldLayoutId id="2147483686" r:id="rId18"/>
    <p:sldLayoutId id="2147483687" r:id="rId19"/>
    <p:sldLayoutId id="2147483691" r:id="rId20"/>
    <p:sldLayoutId id="2147483692" r:id="rId21"/>
    <p:sldLayoutId id="2147483670" r:id="rId22"/>
    <p:sldLayoutId id="2147483689" r:id="rId23"/>
    <p:sldLayoutId id="214748369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0B750-5465-49C4-A71E-4BA2CDFAD2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01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54" r:id="rId11"/>
    <p:sldLayoutId id="2147483671" r:id="rId12"/>
    <p:sldLayoutId id="2147483672" r:id="rId13"/>
    <p:sldLayoutId id="2147483668" r:id="rId14"/>
    <p:sldLayoutId id="2147483669" r:id="rId15"/>
    <p:sldLayoutId id="2147483674" r:id="rId16"/>
    <p:sldLayoutId id="2147483675" r:id="rId17"/>
    <p:sldLayoutId id="2147483658" r:id="rId18"/>
    <p:sldLayoutId id="2147483676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benevolesunicef.sharepoint.com/:f:/s/DET/EkF1XCmr9Y5LiUsOZD66k7YB63itP6gAw-yfA-0OQ3EVdA?e=aty9MU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benevolesunicef.sharepoint.com/:b:/s/DET/Eftg9ZMiIH9OpYUlFYWuYzYB_enrEUMQj-cPqPPV4p6K9g?e=xNBLoM" TargetMode="Externa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benevolesunicef.sharepoint.com/:f:/s/DET/EkF1XCmr9Y5LiUsOZD66k7YB63itP6gAw-yfA-0OQ3EVdA?e=aty9MU" TargetMode="Externa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enevolesunicef.sharepoint.com/:p:/s/DET/EUTn01JL6qtOmBlyZjGFhkwBlg-0RGMAZy_w4mes0W030w?e=rdJKbc" TargetMode="External"/><Relationship Id="rId2" Type="http://schemas.openxmlformats.org/officeDocument/2006/relationships/hyperlink" Target="https://benevolesunicef.sharepoint.com/:b:/s/DET/EdRBKZpf_ExIq2VTFpgz5ZkBpb1mGIivFr3tuzs3eRGUpA?e=65Y2bx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hyperlink" Target="https://benevolesunicef.sharepoint.com/:w:/s/DET/EfMa9OUz-vNDv9tB3rWtvJQBMesJ_EpqJew_Hhxh1s6zMw?e=suWMSV" TargetMode="External"/><Relationship Id="rId4" Type="http://schemas.openxmlformats.org/officeDocument/2006/relationships/hyperlink" Target="https://benevolesunicef.sharepoint.com/:b:/s/DET/EaIwlr_kJldLjftfQtLBAZQB-l-U5AUN4cMZReZXw2rf-w?e=nyjl2Q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p.unicef.fr/journeesbleues/" TargetMode="External"/><Relationship Id="rId2" Type="http://schemas.openxmlformats.org/officeDocument/2006/relationships/hyperlink" Target="https://tous.unicef.fr/news/journees-bleues-2024-245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hyperlink" Target="https://benevolesunicef.sharepoint.com/:f:/s/DET/EqDuZIZztMlGlOjlWuFI1XABz7lJqdfrIGYVweZgnjPYxw?e=ByY3fz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Arial"/>
                <a:cs typeface="Arial"/>
              </a:rPr>
              <a:t>Webinaire : </a:t>
            </a:r>
            <a:r>
              <a:rPr lang="fr-FR">
                <a:solidFill>
                  <a:srgbClr val="FFFFFF"/>
                </a:solidFill>
                <a:latin typeface="Arial"/>
                <a:cs typeface="Arial"/>
              </a:rPr>
              <a:t>Comment communiquer et valoriser votre événement local ?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FR">
                <a:latin typeface="Arial"/>
                <a:cs typeface="Arial"/>
              </a:rPr>
              <a:t>4 novembre 2024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369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10153571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5) Renseigner les infos pratiques de l'événement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987256C-C3EF-9BE1-6280-1C28451F9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6" r="1140" b="199"/>
          <a:stretch/>
        </p:blipFill>
        <p:spPr>
          <a:xfrm>
            <a:off x="52407" y="1298546"/>
            <a:ext cx="6009261" cy="5380434"/>
          </a:xfrm>
          <a:prstGeom prst="rect">
            <a:avLst/>
          </a:prstGeom>
        </p:spPr>
      </p:pic>
      <p:pic>
        <p:nvPicPr>
          <p:cNvPr id="6" name="Image 5" descr="Une image contenant texte, capture d’écran, logiciel, nombre&#10;&#10;Description générée automatiquement">
            <a:extLst>
              <a:ext uri="{FF2B5EF4-FFF2-40B4-BE49-F238E27FC236}">
                <a16:creationId xmlns:a16="http://schemas.microsoft.com/office/drawing/2014/main" id="{7D5F62E1-E3EC-BC5C-5B9B-44BD13B2D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86" y="1716685"/>
            <a:ext cx="5980957" cy="43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5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10153571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6) Valider et partager votre événement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4" name="Image 3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2676F30F-D62C-FF33-2D53-5F1045FF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7" y="2426729"/>
            <a:ext cx="8714704" cy="17791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D6B3EE-49CA-7885-DE30-8C37E99990A0}"/>
              </a:ext>
            </a:extLst>
          </p:cNvPr>
          <p:cNvSpPr txBox="1"/>
          <p:nvPr/>
        </p:nvSpPr>
        <p:spPr>
          <a:xfrm>
            <a:off x="228968" y="1335381"/>
            <a:ext cx="9227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En cliquant sur enregistrer, un permalien apparait, vous pouvez le partager à vos adhérents pour qu'ils accèdent directement à l'événement</a:t>
            </a:r>
          </a:p>
        </p:txBody>
      </p:sp>
    </p:spTree>
    <p:extLst>
      <p:ext uri="{BB962C8B-B14F-4D97-AF65-F5344CB8AC3E}">
        <p14:creationId xmlns:p14="http://schemas.microsoft.com/office/powerpoint/2010/main" val="3014972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8" name="Image 7" descr="Une image contenant texte, Visage humain, habits, capture d’écran&#10;&#10;Description générée automatiquement">
            <a:extLst>
              <a:ext uri="{FF2B5EF4-FFF2-40B4-BE49-F238E27FC236}">
                <a16:creationId xmlns:a16="http://schemas.microsoft.com/office/drawing/2014/main" id="{3D380DA0-3677-559B-F8F0-B7F862E25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1" y="-1"/>
            <a:ext cx="5482175" cy="6196642"/>
          </a:xfrm>
          <a:prstGeom prst="rect">
            <a:avLst/>
          </a:prstGeom>
        </p:spPr>
      </p:pic>
      <p:pic>
        <p:nvPicPr>
          <p:cNvPr id="9" name="Image 8" descr="Une image contenant texte, Appareils électroniques, capture d’écran, ordinateur&#10;&#10;Description générée automatiquement">
            <a:extLst>
              <a:ext uri="{FF2B5EF4-FFF2-40B4-BE49-F238E27FC236}">
                <a16:creationId xmlns:a16="http://schemas.microsoft.com/office/drawing/2014/main" id="{56167115-846A-B45B-FB5C-00A259A17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512" y="0"/>
            <a:ext cx="6359655" cy="61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21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10153571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Les conseils pour rédiger :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D6B3EE-49CA-7885-DE30-8C37E99990A0}"/>
              </a:ext>
            </a:extLst>
          </p:cNvPr>
          <p:cNvSpPr txBox="1"/>
          <p:nvPr/>
        </p:nvSpPr>
        <p:spPr>
          <a:xfrm>
            <a:off x="228968" y="1335381"/>
            <a:ext cx="9227378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FR"/>
              <a:t>Choisir un titre qui donne envie</a:t>
            </a:r>
          </a:p>
          <a:p>
            <a:endParaRPr lang="fr-FR"/>
          </a:p>
          <a:p>
            <a:pPr marL="285750" indent="-285750">
              <a:buFont typeface="Wingdings"/>
              <a:buChar char="Ø"/>
            </a:pPr>
            <a:r>
              <a:rPr lang="fr-FR"/>
              <a:t>Choisir une photo adaptée : actions du comité ou photo UNICEF à choisir </a:t>
            </a:r>
            <a:r>
              <a:rPr lang="fr-FR">
                <a:hlinkClick r:id="rId2"/>
              </a:rPr>
              <a:t>ici</a:t>
            </a:r>
            <a:r>
              <a:rPr lang="fr-FR"/>
              <a:t> </a:t>
            </a:r>
          </a:p>
          <a:p>
            <a:r>
              <a:rPr lang="fr-FR"/>
              <a:t>Ne pas oublier d'ajouter le crédit photo</a:t>
            </a:r>
          </a:p>
          <a:p>
            <a:endParaRPr lang="fr-FR"/>
          </a:p>
          <a:p>
            <a:pPr marL="285750" indent="-285750">
              <a:buFont typeface="Wingdings"/>
              <a:buChar char="Ø"/>
            </a:pPr>
            <a:r>
              <a:rPr lang="fr-FR"/>
              <a:t>Jouer avec les blocs proposés pour rendre votre événement dynamique et attractif </a:t>
            </a:r>
          </a:p>
          <a:p>
            <a:endParaRPr lang="fr-FR"/>
          </a:p>
          <a:p>
            <a:pPr marL="285750" indent="-285750">
              <a:buFont typeface="Wingdings"/>
              <a:buChar char="Ø"/>
            </a:pPr>
            <a:r>
              <a:rPr lang="fr-FR"/>
              <a:t>Si le contenu le permet, ajouter un bouton pour emmener le lecteur sur un CTA (Call to action)</a:t>
            </a:r>
          </a:p>
          <a:p>
            <a:endParaRPr lang="fr-FR"/>
          </a:p>
          <a:p>
            <a:pPr marL="285750" indent="-285750">
              <a:buFont typeface="Wingdings"/>
              <a:buChar char="Ø"/>
            </a:pPr>
            <a:r>
              <a:rPr lang="fr-FR"/>
              <a:t>Ne pas oublier d'ajouter un contact et bien renseigner l'adresse</a:t>
            </a:r>
          </a:p>
        </p:txBody>
      </p:sp>
    </p:spTree>
    <p:extLst>
      <p:ext uri="{BB962C8B-B14F-4D97-AF65-F5344CB8AC3E}">
        <p14:creationId xmlns:p14="http://schemas.microsoft.com/office/powerpoint/2010/main" val="313583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>
                <a:solidFill>
                  <a:schemeClr val="bg1"/>
                </a:solidFill>
                <a:latin typeface="Arial"/>
                <a:cs typeface="Arial"/>
              </a:rPr>
              <a:t>Valoriser mon événement sur ma page comité sur unicef.fr</a:t>
            </a:r>
            <a:endParaRPr lang="fr-FR" b="0">
              <a:solidFill>
                <a:srgbClr val="000000"/>
              </a:solidFill>
              <a:latin typeface="Arial"/>
              <a:cs typeface="Arial"/>
            </a:endParaRPr>
          </a:p>
          <a:p>
            <a:endParaRPr lang="fr-FR" b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CCF235B8-2058-7EA6-3D4B-9E94D55443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868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72067" y="786704"/>
            <a:ext cx="7365125" cy="154945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>
                <a:solidFill>
                  <a:schemeClr val="bg1"/>
                </a:solidFill>
                <a:latin typeface="Arial"/>
                <a:cs typeface="Arial"/>
              </a:rPr>
              <a:t>Dites-nous dans le chat : </a:t>
            </a:r>
            <a:br>
              <a:rPr lang="fr-FR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FR" b="1">
                <a:solidFill>
                  <a:schemeClr val="bg1"/>
                </a:solidFill>
                <a:latin typeface="Arial"/>
                <a:cs typeface="Arial"/>
              </a:rPr>
              <a:t>- si vous avez accès au back office </a:t>
            </a:r>
            <a:br>
              <a:rPr lang="fr-FR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FR" b="1">
                <a:solidFill>
                  <a:schemeClr val="bg1"/>
                </a:solidFill>
                <a:latin typeface="Arial"/>
                <a:cs typeface="Arial"/>
              </a:rPr>
              <a:t>- si vous avez déjà mis à jour votre page comité sur unicef.fr</a:t>
            </a:r>
            <a:endParaRPr lang="fr-F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55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10153571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Quand utiliser les pages comités unicef.fr ?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D6B3EE-49CA-7885-DE30-8C37E99990A0}"/>
              </a:ext>
            </a:extLst>
          </p:cNvPr>
          <p:cNvSpPr txBox="1"/>
          <p:nvPr/>
        </p:nvSpPr>
        <p:spPr>
          <a:xfrm>
            <a:off x="228968" y="1335381"/>
            <a:ext cx="922737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FR"/>
              <a:t>Vous devez renseigner votre événement sur votre page comité sur unicef.fr quand vous souhaitez que l'événement soit visible par le grand public. L'URL peut être partagé à tous (sans connexion), sur une newsletter, un post sur vos réseaux sociaux </a:t>
            </a:r>
            <a:r>
              <a:rPr lang="fr-FR" err="1"/>
              <a:t>etc</a:t>
            </a:r>
          </a:p>
          <a:p>
            <a:endParaRPr lang="fr-FR"/>
          </a:p>
          <a:p>
            <a:pPr marL="285750" indent="-285750">
              <a:buFont typeface="Wingdings"/>
              <a:buChar char="Ø"/>
            </a:pPr>
            <a:r>
              <a:rPr lang="fr-FR"/>
              <a:t>L'encart où vous pouvez ajouter un événement (actualité) est moins adapté, on recommande d'ajouter des campagnes où vous pouvez intégrer directement vos événements (exemple Journées bleues, Campagne de fin d'année)</a:t>
            </a:r>
          </a:p>
        </p:txBody>
      </p:sp>
    </p:spTree>
    <p:extLst>
      <p:ext uri="{BB962C8B-B14F-4D97-AF65-F5344CB8AC3E}">
        <p14:creationId xmlns:p14="http://schemas.microsoft.com/office/powerpoint/2010/main" val="125839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556FAB8-39FA-E21E-6E5E-0213AB23E82B}"/>
              </a:ext>
            </a:extLst>
          </p:cNvPr>
          <p:cNvSpPr>
            <a:spLocks noGrp="1"/>
          </p:cNvSpPr>
          <p:nvPr/>
        </p:nvSpPr>
        <p:spPr>
          <a:xfrm>
            <a:off x="0" y="1247441"/>
            <a:ext cx="10515600" cy="1614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sz="2000" b="0" i="0">
                <a:solidFill>
                  <a:srgbClr val="000000"/>
                </a:solidFill>
                <a:effectLst/>
              </a:rPr>
              <a:t>Ouvrir le navigateur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b="0" i="0">
                <a:solidFill>
                  <a:srgbClr val="000000"/>
                </a:solidFill>
                <a:effectLst/>
              </a:rPr>
              <a:t>Se rendre sur le lien </a:t>
            </a:r>
            <a:r>
              <a:rPr lang="fr-FR" sz="2000" b="0" i="0">
                <a:solidFill>
                  <a:srgbClr val="019CE3"/>
                </a:solidFill>
                <a:effectLst/>
              </a:rPr>
              <a:t>https://www.unicef.fr/wp-login.php</a:t>
            </a:r>
            <a:endParaRPr lang="fr-FR" sz="2000"/>
          </a:p>
          <a:p>
            <a:pPr marL="457200" indent="-457200">
              <a:buFont typeface="+mj-lt"/>
              <a:buAutoNum type="arabicPeriod"/>
            </a:pPr>
            <a:r>
              <a:rPr lang="fr-FR" sz="2000" b="0" i="0">
                <a:solidFill>
                  <a:srgbClr val="000000"/>
                </a:solidFill>
                <a:effectLst/>
              </a:rPr>
              <a:t>Renseigner les identifiants</a:t>
            </a:r>
            <a:endParaRPr lang="fr-FR" sz="2000">
              <a:solidFill>
                <a:srgbClr val="000000"/>
              </a:solidFill>
              <a:effectLst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6001B61-E6AC-3153-09CB-94CEACD2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618" y="2779538"/>
            <a:ext cx="5283357" cy="3394090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F3431A4-726C-F6D5-CC42-5C155A2D03CD}"/>
              </a:ext>
            </a:extLst>
          </p:cNvPr>
          <p:cNvCxnSpPr>
            <a:cxnSpLocks/>
          </p:cNvCxnSpPr>
          <p:nvPr/>
        </p:nvCxnSpPr>
        <p:spPr>
          <a:xfrm flipH="1">
            <a:off x="7658100" y="4841670"/>
            <a:ext cx="8895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21">
            <a:extLst>
              <a:ext uri="{FF2B5EF4-FFF2-40B4-BE49-F238E27FC236}">
                <a16:creationId xmlns:a16="http://schemas.microsoft.com/office/drawing/2014/main" id="{99532FBA-6C3B-E7F8-4317-A3DD726CEE6E}"/>
              </a:ext>
            </a:extLst>
          </p:cNvPr>
          <p:cNvSpPr txBox="1"/>
          <p:nvPr/>
        </p:nvSpPr>
        <p:spPr>
          <a:xfrm>
            <a:off x="8547652" y="3956069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err="1">
                <a:latin typeface="Arial" panose="020B0604020202020204" pitchFamily="34" charset="0"/>
                <a:cs typeface="Arial" panose="020B0604020202020204" pitchFamily="34" charset="0"/>
              </a:rPr>
              <a:t>unicef-fr</a:t>
            </a: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9" name="ZoneTexte 22">
            <a:extLst>
              <a:ext uri="{FF2B5EF4-FFF2-40B4-BE49-F238E27FC236}">
                <a16:creationId xmlns:a16="http://schemas.microsoft.com/office/drawing/2014/main" id="{8C13CBAC-490F-F80D-579A-AB2ABE1CDA99}"/>
              </a:ext>
            </a:extLst>
          </p:cNvPr>
          <p:cNvSpPr txBox="1"/>
          <p:nvPr/>
        </p:nvSpPr>
        <p:spPr>
          <a:xfrm>
            <a:off x="8547652" y="4657004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JeVeuxVoirLeBackOffice@2022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2F703DF-44DE-FD33-ED5F-FC2E7DC1C5EF}"/>
              </a:ext>
            </a:extLst>
          </p:cNvPr>
          <p:cNvCxnSpPr>
            <a:cxnSpLocks/>
          </p:cNvCxnSpPr>
          <p:nvPr/>
        </p:nvCxnSpPr>
        <p:spPr>
          <a:xfrm flipH="1">
            <a:off x="7658100" y="4178463"/>
            <a:ext cx="8895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5570954B-9CC3-59E4-A61E-A2E7C8FE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4914"/>
            <a:ext cx="10382171" cy="741781"/>
          </a:xfrm>
        </p:spPr>
        <p:txBody>
          <a:bodyPr>
            <a:normAutofit/>
          </a:bodyPr>
          <a:lstStyle/>
          <a:p>
            <a:pPr marL="742950" indent="-742950">
              <a:buAutoNum type="arabicParenR"/>
            </a:pPr>
            <a:r>
              <a:rPr lang="fr-FR">
                <a:latin typeface="Arial"/>
                <a:cs typeface="Arial"/>
              </a:rPr>
              <a:t>Se connecter au back office sur unicef.fr ? 1/2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234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614404"/>
            <a:ext cx="50139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Dans cette deuxième fenêtre, renseigner l’adresse mail UNICEF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Renseigner le mot de passe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solidFill>
                  <a:srgbClr val="000000"/>
                </a:solidFill>
                <a:latin typeface="Arial"/>
                <a:cs typeface="Arial"/>
              </a:rPr>
              <a:t>Cliquer sur « Se connecter »</a:t>
            </a:r>
            <a:endParaRPr lang="fr-FR" sz="2000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fr-FR" sz="200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fr-FR" sz="2000">
                <a:solidFill>
                  <a:srgbClr val="000000"/>
                </a:solidFill>
                <a:latin typeface="Arial"/>
                <a:cs typeface="Arial"/>
              </a:rPr>
              <a:t>Utiliser </a:t>
            </a:r>
            <a:r>
              <a:rPr lang="fr-FR" sz="200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le guide</a:t>
            </a:r>
            <a:r>
              <a:rPr lang="fr-FR" sz="2000">
                <a:solidFill>
                  <a:srgbClr val="000000"/>
                </a:solidFill>
                <a:latin typeface="Arial"/>
                <a:cs typeface="Arial"/>
              </a:rPr>
              <a:t> pour administrer votre page comité</a:t>
            </a:r>
            <a:endParaRPr lang="fr-FR" sz="200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sz="200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6BAF67-84BD-0B29-7530-256B0BFF1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1130655"/>
            <a:ext cx="4917440" cy="498710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42F21BA-4C09-0850-9F76-7F8C2BC49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4914"/>
            <a:ext cx="10382171" cy="741781"/>
          </a:xfrm>
        </p:spPr>
        <p:txBody>
          <a:bodyPr>
            <a:normAutofit/>
          </a:bodyPr>
          <a:lstStyle/>
          <a:p>
            <a:pPr marL="742950" indent="-742950">
              <a:buAutoNum type="arabicParenR"/>
            </a:pPr>
            <a:r>
              <a:rPr lang="fr-FR">
                <a:latin typeface="Arial"/>
                <a:cs typeface="Arial"/>
              </a:rPr>
              <a:t>Se connecter au back office sur unicef.fr ? 2/2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352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10153571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2) Aller dans la rubrique "Les actualités"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6F51A7-A638-39D9-5CAB-7780355963B5}"/>
              </a:ext>
            </a:extLst>
          </p:cNvPr>
          <p:cNvSpPr txBox="1"/>
          <p:nvPr/>
        </p:nvSpPr>
        <p:spPr>
          <a:xfrm>
            <a:off x="465081" y="1174395"/>
            <a:ext cx="9227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Lorsque vous êtes sur votre page, descendez jusqu'à la partie "Les actualités" pour ajouter vos événements </a:t>
            </a:r>
          </a:p>
        </p:txBody>
      </p:sp>
      <p:pic>
        <p:nvPicPr>
          <p:cNvPr id="8" name="Image 7" descr="Une image contenant Appareils électroniques, texte, Visage humain, habits&#10;&#10;Description générée automatiquement">
            <a:extLst>
              <a:ext uri="{FF2B5EF4-FFF2-40B4-BE49-F238E27FC236}">
                <a16:creationId xmlns:a16="http://schemas.microsoft.com/office/drawing/2014/main" id="{601905A2-D1E1-9BDD-7265-11FC1473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46" y="1867443"/>
            <a:ext cx="8654143" cy="48041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F9BC21-60DA-43D4-74E3-B2CA39CF3C5B}"/>
              </a:ext>
            </a:extLst>
          </p:cNvPr>
          <p:cNvSpPr txBox="1"/>
          <p:nvPr/>
        </p:nvSpPr>
        <p:spPr>
          <a:xfrm>
            <a:off x="3282624" y="1718411"/>
            <a:ext cx="56320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Faire ressortir le titre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E23E386-5ACB-D472-E09F-B5C741030C56}"/>
              </a:ext>
            </a:extLst>
          </p:cNvPr>
          <p:cNvCxnSpPr>
            <a:cxnSpLocks/>
          </p:cNvCxnSpPr>
          <p:nvPr/>
        </p:nvCxnSpPr>
        <p:spPr>
          <a:xfrm flipV="1">
            <a:off x="3003271" y="2054007"/>
            <a:ext cx="267556" cy="298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F4F43742-325F-E7B5-0115-A7D710FF2F3B}"/>
              </a:ext>
            </a:extLst>
          </p:cNvPr>
          <p:cNvSpPr/>
          <p:nvPr/>
        </p:nvSpPr>
        <p:spPr>
          <a:xfrm>
            <a:off x="609445" y="2226825"/>
            <a:ext cx="2511736" cy="343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80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AutoNum type="arabicParenR"/>
            </a:pPr>
            <a:r>
              <a:rPr lang="fr-FR">
                <a:latin typeface="Arial"/>
                <a:cs typeface="Arial"/>
              </a:rPr>
              <a:t>Tous UNICEF</a:t>
            </a:r>
            <a:endParaRPr lang="fr-FR"/>
          </a:p>
          <a:p>
            <a:pPr>
              <a:buAutoNum type="arabicParenR"/>
            </a:pPr>
            <a:r>
              <a:rPr lang="fr-FR">
                <a:latin typeface="Arial"/>
                <a:cs typeface="Arial"/>
              </a:rPr>
              <a:t>Page comité unicef.fr</a:t>
            </a:r>
          </a:p>
          <a:p>
            <a:pPr>
              <a:buAutoNum type="arabicParenR"/>
            </a:pPr>
            <a:r>
              <a:rPr lang="fr-FR">
                <a:latin typeface="Arial"/>
                <a:cs typeface="Arial"/>
              </a:rPr>
              <a:t>Mais aussi ...</a:t>
            </a:r>
          </a:p>
          <a:p>
            <a:pPr>
              <a:buAutoNum type="arabicParenR"/>
            </a:pPr>
            <a:r>
              <a:rPr lang="fr-FR">
                <a:latin typeface="Arial"/>
                <a:cs typeface="Arial"/>
              </a:rPr>
              <a:t>Journées bleues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4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10153571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Les conseils pour rédiger :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D6B3EE-49CA-7885-DE30-8C37E99990A0}"/>
              </a:ext>
            </a:extLst>
          </p:cNvPr>
          <p:cNvSpPr txBox="1"/>
          <p:nvPr/>
        </p:nvSpPr>
        <p:spPr>
          <a:xfrm>
            <a:off x="228968" y="1335381"/>
            <a:ext cx="922737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FR"/>
              <a:t>Choisir un titre qui donne envie</a:t>
            </a:r>
          </a:p>
          <a:p>
            <a:endParaRPr lang="fr-FR"/>
          </a:p>
          <a:p>
            <a:pPr marL="285750" indent="-285750">
              <a:buFont typeface="Wingdings,Sans-Serif"/>
              <a:buChar char="Ø"/>
            </a:pPr>
            <a:r>
              <a:rPr lang="fr-FR"/>
              <a:t>Choisir une photo adaptée : actions du comité ou photo UNICEF à choisir </a:t>
            </a:r>
            <a:r>
              <a:rPr lang="fr-FR">
                <a:hlinkClick r:id="rId2"/>
              </a:rPr>
              <a:t>ici</a:t>
            </a:r>
            <a:r>
              <a:rPr lang="fr-FR"/>
              <a:t> </a:t>
            </a:r>
          </a:p>
          <a:p>
            <a:r>
              <a:rPr lang="fr-FR"/>
              <a:t>Ne pas oublier d'ajouter le crédit photo</a:t>
            </a:r>
          </a:p>
          <a:p>
            <a:endParaRPr lang="fr-FR"/>
          </a:p>
          <a:p>
            <a:pPr marL="285750" indent="-285750">
              <a:buFont typeface="Wingdings"/>
              <a:buChar char="Ø"/>
            </a:pPr>
            <a:r>
              <a:rPr lang="fr-FR"/>
              <a:t>L'encart est moins adapté à la création d'un événement pur : privilégier un temps fort ou une campagne, ajouter un chapeau qui présente ce temps puis lister les événements à venir en lien avec ce temps fort.</a:t>
            </a:r>
          </a:p>
        </p:txBody>
      </p:sp>
    </p:spTree>
    <p:extLst>
      <p:ext uri="{BB962C8B-B14F-4D97-AF65-F5344CB8AC3E}">
        <p14:creationId xmlns:p14="http://schemas.microsoft.com/office/powerpoint/2010/main" val="961395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>
                <a:solidFill>
                  <a:schemeClr val="bg1"/>
                </a:solidFill>
                <a:latin typeface="Arial"/>
                <a:cs typeface="Arial"/>
              </a:rPr>
              <a:t>Mais aussi ...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Sous-titre si nécessaire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93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Des ressources à exploiter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-3137" y="1240483"/>
            <a:ext cx="7010876" cy="47743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fr-FR" sz="1600" b="1">
                <a:solidFill>
                  <a:srgbClr val="00B0F0"/>
                </a:solidFill>
                <a:latin typeface="Arial"/>
                <a:cs typeface="Arial"/>
                <a:hlinkClick r:id="rId2"/>
              </a:rPr>
              <a:t>Le guide événement</a:t>
            </a:r>
            <a:r>
              <a:rPr lang="fr-FR" sz="14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fr-FR" sz="1400" b="1">
              <a:solidFill>
                <a:srgbClr val="000000"/>
              </a:solidFill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Un</a:t>
            </a:r>
            <a:r>
              <a:rPr lang="fr-FR" sz="1600">
                <a:latin typeface="Arial"/>
                <a:cs typeface="Arial"/>
              </a:rPr>
              <a:t> guide créé pour avoir accès à toutes les bonnes pratiques pour une présence locale réussie. Des fiches pratiques sont en cours de rédaction pour le compléter. </a:t>
            </a:r>
            <a:endParaRPr lang="fr-FR" sz="1600" b="1"/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 b="1">
                <a:latin typeface="Arial"/>
                <a:cs typeface="Arial"/>
                <a:hlinkClick r:id="rId3"/>
              </a:rPr>
              <a:t>Le guide pour promouvoir son événement sur les Réseaux sociaux</a:t>
            </a:r>
            <a:endParaRPr lang="fr-FR" sz="1600"/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>
                <a:latin typeface="Arial"/>
                <a:cs typeface="Arial"/>
              </a:rPr>
              <a:t>Ce guide est là pour vous accompagner dans le développement de votre stratégie pour promouvoir votre évènement sur vos réseaux sociaux. Vous y trouverez des conseils généraux puis un guide réseau par réseau. </a:t>
            </a:r>
            <a:endParaRPr lang="fr-FR" sz="1600"/>
          </a:p>
          <a:p>
            <a:pPr marL="0" indent="0" algn="just">
              <a:buNone/>
            </a:pPr>
            <a:r>
              <a:rPr lang="fr-FR" sz="1600" b="1">
                <a:solidFill>
                  <a:srgbClr val="00000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Fiche pratique Comment valoriser son événement en photos ?</a:t>
            </a:r>
            <a:endParaRPr lang="fr-FR" sz="160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Cette fiche présente les différents types de photos qu'on cherche à prendre, les conseils pour optimiser la qualité, et les éléments pratiques.</a:t>
            </a:r>
            <a:endParaRPr lang="fr-FR" sz="1600"/>
          </a:p>
          <a:p>
            <a:pPr marL="0" indent="0">
              <a:spcAft>
                <a:spcPts val="600"/>
              </a:spcAft>
              <a:buNone/>
            </a:pPr>
            <a:r>
              <a:rPr lang="fr-FR" sz="1600" b="1">
                <a:latin typeface="Arial"/>
                <a:cs typeface="Arial"/>
                <a:hlinkClick r:id="rId5"/>
              </a:rPr>
              <a:t>Fiche Comment rédiger un communiqué de presse?</a:t>
            </a:r>
            <a:endParaRPr lang="fr-FR" sz="1600" b="1"/>
          </a:p>
          <a:p>
            <a:pPr marL="0" indent="0">
              <a:spcAft>
                <a:spcPts val="600"/>
              </a:spcAft>
              <a:buNone/>
            </a:pPr>
            <a:r>
              <a:rPr lang="fr-FR" sz="1600">
                <a:latin typeface="Arial"/>
                <a:cs typeface="Arial"/>
              </a:rPr>
              <a:t>A l'approche d'un événement, il est possible d'envoyer un communiqué de presse aux médias locaux pour l'annoncer, avec les messages clés. Cette fiche vous donne les clés pour réussir à le rédiger.</a:t>
            </a:r>
            <a:endParaRPr lang="fr-FR" sz="1600"/>
          </a:p>
          <a:p>
            <a:pPr marL="0" indent="0">
              <a:spcAft>
                <a:spcPts val="600"/>
              </a:spcAft>
              <a:buNone/>
            </a:pPr>
            <a:endParaRPr lang="fr-FR" b="1"/>
          </a:p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4" name="Image 3" descr="Une image contenant personne, Visage humain, sourire, habits&#10;&#10;Description générée automatiquement">
            <a:extLst>
              <a:ext uri="{FF2B5EF4-FFF2-40B4-BE49-F238E27FC236}">
                <a16:creationId xmlns:a16="http://schemas.microsoft.com/office/drawing/2014/main" id="{4EF23C5C-E016-49FD-7CBC-331DF8A7E7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93" t="94" r="2933"/>
          <a:stretch/>
        </p:blipFill>
        <p:spPr>
          <a:xfrm>
            <a:off x="7009648" y="1241196"/>
            <a:ext cx="5008638" cy="37162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4BFFD92-0B3C-1C04-B99A-C477FEC9FC38}"/>
              </a:ext>
            </a:extLst>
          </p:cNvPr>
          <p:cNvSpPr txBox="1"/>
          <p:nvPr/>
        </p:nvSpPr>
        <p:spPr>
          <a:xfrm>
            <a:off x="10004678" y="4739081"/>
            <a:ext cx="206975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chemeClr val="bg1"/>
                </a:solidFill>
                <a:ea typeface="+mn-lt"/>
                <a:cs typeface="+mn-lt"/>
              </a:rPr>
              <a:t>© UNICEF_UN0538978_Mulala</a:t>
            </a:r>
            <a:endParaRPr lang="fr-FR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24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>
                <a:solidFill>
                  <a:schemeClr val="bg1"/>
                </a:solidFill>
                <a:latin typeface="Arial"/>
                <a:cs typeface="Arial"/>
              </a:rPr>
              <a:t>Mise en pratique : </a:t>
            </a:r>
            <a:br>
              <a:rPr lang="fr-FR" b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FR" b="0">
                <a:solidFill>
                  <a:schemeClr val="bg1"/>
                </a:solidFill>
                <a:latin typeface="Arial"/>
                <a:cs typeface="Arial"/>
              </a:rPr>
              <a:t>Journées bleues ! 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Sous-titre si nécessaire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683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7883191" cy="741781"/>
          </a:xfrm>
        </p:spPr>
        <p:txBody>
          <a:bodyPr>
            <a:normAutofit fontScale="90000"/>
          </a:bodyPr>
          <a:lstStyle/>
          <a:p>
            <a:r>
              <a:rPr lang="fr-FR">
                <a:latin typeface="Arial"/>
                <a:cs typeface="Arial"/>
              </a:rPr>
              <a:t>Etes-vous prêt pour les Journées bleues ?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4013" y="2012008"/>
            <a:ext cx="8830151" cy="47743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fr-FR" sz="1600" b="1" u="sng">
                <a:solidFill>
                  <a:srgbClr val="000000"/>
                </a:solidFill>
                <a:latin typeface="Arial"/>
                <a:cs typeface="Arial"/>
              </a:rPr>
              <a:t>Les 3 liens à retenir : </a:t>
            </a:r>
            <a:endParaRPr lang="fr-FR" sz="1600">
              <a:solidFill>
                <a:srgbClr val="000000"/>
              </a:solidFill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 b="1">
                <a:solidFill>
                  <a:srgbClr val="00B0F0"/>
                </a:solidFill>
                <a:latin typeface="Arial"/>
                <a:cs typeface="Arial"/>
              </a:rPr>
              <a:t>Article sur tous UNICEF : </a:t>
            </a:r>
            <a:r>
              <a:rPr lang="fr-FR" sz="1600" b="1">
                <a:solidFill>
                  <a:srgbClr val="00B0F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Journées bleues : les outils pour vous mobiliser en novembre !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Vous retrouverez sur cette page </a:t>
            </a:r>
            <a:r>
              <a:rPr lang="fr-FR" sz="1600" b="1">
                <a:solidFill>
                  <a:srgbClr val="000000"/>
                </a:solidFill>
                <a:latin typeface="Arial"/>
                <a:cs typeface="Arial"/>
              </a:rPr>
              <a:t>une boite à outils</a:t>
            </a:r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 pour vous aider à organiser les </a:t>
            </a:r>
            <a:endParaRPr lang="fr-FR">
              <a:solidFill>
                <a:srgbClr val="000000"/>
              </a:solidFill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Journées bleues contenant :</a:t>
            </a:r>
            <a:endParaRPr lang="fr-FR">
              <a:solidFill>
                <a:srgbClr val="000000"/>
              </a:solidFill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fiches pratiques, outils, ressources pour mobiliser vos partenaires, diapositives et replays des webinaires.</a:t>
            </a:r>
            <a:endParaRPr lang="fr-FR"/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 b="1">
                <a:solidFill>
                  <a:srgbClr val="00B0F0"/>
                </a:solidFill>
                <a:latin typeface="Arial"/>
                <a:cs typeface="Arial"/>
              </a:rPr>
              <a:t>La page dédiée (landing page) : </a:t>
            </a:r>
            <a:r>
              <a:rPr lang="fr-FR" sz="1600" b="1">
                <a:solidFill>
                  <a:srgbClr val="00B0F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lp.unicef.fr/journeesbleues/</a:t>
            </a:r>
            <a:endParaRPr lang="fr-FR" sz="1600" b="1">
              <a:solidFill>
                <a:srgbClr val="00B0F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>
                <a:latin typeface="Arial"/>
                <a:cs typeface="Arial"/>
              </a:rPr>
              <a:t>Cette page à destination </a:t>
            </a:r>
            <a:r>
              <a:rPr lang="fr-FR" sz="1600" b="1">
                <a:latin typeface="Arial"/>
                <a:cs typeface="Arial"/>
              </a:rPr>
              <a:t>du grand public</a:t>
            </a:r>
            <a:r>
              <a:rPr lang="fr-FR" sz="1600">
                <a:latin typeface="Arial"/>
                <a:cs typeface="Arial"/>
              </a:rPr>
              <a:t> rappelle la thématique, les équivalences et présente tous les points de mobilisation. A diffuser au plus grand nombre sans modération ! </a:t>
            </a:r>
            <a:endParaRPr lang="fr-FR" sz="1600"/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 b="1">
                <a:solidFill>
                  <a:srgbClr val="00B0F0"/>
                </a:solidFill>
                <a:latin typeface="Arial"/>
                <a:cs typeface="Arial"/>
              </a:rPr>
              <a:t>Les outils de communication : </a:t>
            </a:r>
            <a:r>
              <a:rPr lang="fr-FR" sz="1600" b="1">
                <a:solidFill>
                  <a:srgbClr val="00B0F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Communication</a:t>
            </a:r>
            <a:endParaRPr lang="fr-FR" sz="1600" b="1">
              <a:solidFill>
                <a:srgbClr val="00B0F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fr-FR" sz="1600">
                <a:latin typeface="Arial"/>
                <a:cs typeface="Arial"/>
              </a:rPr>
              <a:t>Cet espace regroupe tous </a:t>
            </a:r>
            <a:r>
              <a:rPr lang="fr-FR" sz="1600" b="1">
                <a:latin typeface="Arial"/>
                <a:cs typeface="Arial"/>
              </a:rPr>
              <a:t>les outils de communication à votre disposition</a:t>
            </a:r>
            <a:r>
              <a:rPr lang="fr-FR" sz="1600">
                <a:latin typeface="Arial"/>
                <a:cs typeface="Arial"/>
              </a:rPr>
              <a:t> pour préparer vos Journées bleues : affiche, flyer, signature de mail, kit réseaux sociaux et visuels, communiqué de presse personnalisable, texte clé en main pour mettre à jour votre page comité.</a:t>
            </a:r>
            <a:endParaRPr lang="fr-FR" sz="1600"/>
          </a:p>
          <a:p>
            <a:pPr marL="0" indent="0" algn="just">
              <a:spcAft>
                <a:spcPts val="600"/>
              </a:spcAft>
              <a:buNone/>
            </a:pPr>
            <a:endParaRPr lang="fr-FR" sz="1600"/>
          </a:p>
          <a:p>
            <a:pPr marL="0" indent="0">
              <a:spcAft>
                <a:spcPts val="600"/>
              </a:spcAft>
              <a:buNone/>
            </a:pPr>
            <a:endParaRPr lang="fr-FR" b="1"/>
          </a:p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8200" y="6454775"/>
            <a:ext cx="2743200" cy="365125"/>
          </a:xfrm>
        </p:spPr>
        <p:txBody>
          <a:bodyPr/>
          <a:lstStyle/>
          <a:p>
            <a:fld id="{DE70B750-5465-49C4-A71E-4BA2CDFAD255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BFFD92-0B3C-1C04-B99A-C477FEC9FC38}"/>
              </a:ext>
            </a:extLst>
          </p:cNvPr>
          <p:cNvSpPr txBox="1"/>
          <p:nvPr/>
        </p:nvSpPr>
        <p:spPr>
          <a:xfrm>
            <a:off x="10004678" y="4739081"/>
            <a:ext cx="206975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chemeClr val="bg1"/>
                </a:solidFill>
                <a:ea typeface="+mn-lt"/>
                <a:cs typeface="+mn-lt"/>
              </a:rPr>
              <a:t>© UNICEF_UN0538978_Mulala</a:t>
            </a:r>
            <a:endParaRPr lang="fr-FR" sz="110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rte, capture d’écran, Police&#10;&#10;Description générée automatiquement">
            <a:extLst>
              <a:ext uri="{FF2B5EF4-FFF2-40B4-BE49-F238E27FC236}">
                <a16:creationId xmlns:a16="http://schemas.microsoft.com/office/drawing/2014/main" id="{C694D527-5745-4D2A-A5FC-1FF07BC75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088" y="3995738"/>
            <a:ext cx="2847975" cy="17526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7356123-7CA3-F9B6-6464-F88EF00FE180}"/>
              </a:ext>
            </a:extLst>
          </p:cNvPr>
          <p:cNvSpPr txBox="1"/>
          <p:nvPr/>
        </p:nvSpPr>
        <p:spPr>
          <a:xfrm>
            <a:off x="57150" y="1114425"/>
            <a:ext cx="120777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latin typeface="Arial"/>
              </a:rPr>
              <a:t>En novembre, nous serons tous mobilisés autour des Journées bleues ! La thématique Education sous l’angle urgence sera mise à l’honneur, avec l’ambition de rassembler bénévoles et partenaires pour financer et soutenir les actions sur le terrain face à tout type de crises. 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835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Prochaines étapes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426706" y="1153040"/>
            <a:ext cx="5582126" cy="43638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FR" b="1" dirty="0">
                <a:solidFill>
                  <a:srgbClr val="00B0F0"/>
                </a:solidFill>
                <a:latin typeface="Arial"/>
                <a:cs typeface="Arial"/>
              </a:rPr>
              <a:t>On se retrouve en ligne :</a:t>
            </a:r>
            <a:endParaRPr lang="fr-FR" b="1" dirty="0">
              <a:solidFill>
                <a:srgbClr val="00B0F0"/>
              </a:solidFill>
            </a:endParaRPr>
          </a:p>
          <a:p>
            <a:pPr marL="285750" indent="-285750">
              <a:spcAft>
                <a:spcPts val="600"/>
              </a:spcAft>
            </a:pPr>
            <a:r>
              <a:rPr lang="fr-FR" b="1" dirty="0">
                <a:latin typeface="Arial"/>
                <a:cs typeface="Arial"/>
              </a:rPr>
              <a:t>Lundi 2 décembre de 18h à 19h (webinaire) :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dirty="0">
                <a:latin typeface="Arial"/>
                <a:cs typeface="Arial"/>
              </a:rPr>
              <a:t>Fin d'année : Valorisation des Journées bleues, mobilisation campagne de fin d'année, vœux </a:t>
            </a:r>
            <a:endParaRPr lang="fr-FR" dirty="0"/>
          </a:p>
          <a:p>
            <a:pPr marL="0" indent="0">
              <a:spcAft>
                <a:spcPts val="600"/>
              </a:spcAft>
              <a:buNone/>
            </a:pPr>
            <a:r>
              <a:rPr lang="fr-FR" b="1" dirty="0">
                <a:solidFill>
                  <a:srgbClr val="00B0F0"/>
                </a:solidFill>
                <a:latin typeface="Arial"/>
                <a:cs typeface="Arial"/>
              </a:rPr>
              <a:t>Sessions porte-parole locaux en décembre :</a:t>
            </a:r>
          </a:p>
          <a:p>
            <a:pPr marL="285750" indent="-285750">
              <a:spcAft>
                <a:spcPts val="600"/>
              </a:spcAft>
            </a:pPr>
            <a:r>
              <a:rPr lang="fr-FR" dirty="0">
                <a:latin typeface="Arial"/>
                <a:cs typeface="Arial"/>
              </a:rPr>
              <a:t>Mercredi 4 décembre (Paris) - 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complet</a:t>
            </a:r>
          </a:p>
          <a:p>
            <a:pPr>
              <a:spcAft>
                <a:spcPts val="600"/>
              </a:spcAft>
            </a:pPr>
            <a:r>
              <a:rPr lang="fr-FR" dirty="0">
                <a:latin typeface="Arial"/>
                <a:cs typeface="Arial"/>
              </a:rPr>
              <a:t>Lundi 16 décembre (Paris) -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1 place restante</a:t>
            </a:r>
          </a:p>
          <a:p>
            <a:pPr marL="285750" indent="-285750">
              <a:spcAft>
                <a:spcPts val="600"/>
              </a:spcAft>
            </a:pP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endParaRPr lang="fr-FR" b="1"/>
          </a:p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25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39AE9E9-6F12-DCA8-5096-30F0FCB17A2D}"/>
              </a:ext>
            </a:extLst>
          </p:cNvPr>
          <p:cNvGrpSpPr/>
          <p:nvPr/>
        </p:nvGrpSpPr>
        <p:grpSpPr>
          <a:xfrm>
            <a:off x="117616" y="1152530"/>
            <a:ext cx="6158459" cy="4370007"/>
            <a:chOff x="117616" y="1152530"/>
            <a:chExt cx="6096000" cy="4082696"/>
          </a:xfrm>
        </p:grpSpPr>
        <p:pic>
          <p:nvPicPr>
            <p:cNvPr id="9" name="Image 8" descr="Une image contenant Visage humain, personne, habits, jeune enfant&#10;&#10;Description générée automatiquement">
              <a:extLst>
                <a:ext uri="{FF2B5EF4-FFF2-40B4-BE49-F238E27FC236}">
                  <a16:creationId xmlns:a16="http://schemas.microsoft.com/office/drawing/2014/main" id="{453A7CF4-F932-606F-CE1F-BD8495BA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616" y="1152530"/>
              <a:ext cx="6096000" cy="4064000"/>
            </a:xfrm>
            <a:prstGeom prst="rect">
              <a:avLst/>
            </a:prstGeom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 rot="16200000">
              <a:off x="-378407" y="4516600"/>
              <a:ext cx="122180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© UNICEF/</a:t>
              </a:r>
              <a:r>
                <a:rPr lang="fr-FR" sz="800" kern="0">
                  <a:solidFill>
                    <a:schemeClr val="bg1"/>
                  </a:solidFill>
                  <a:latin typeface="Arial"/>
                  <a:cs typeface="Arial"/>
                </a:rPr>
                <a:t>UNI515087</a:t>
              </a:r>
              <a:endParaRPr lang="fr-FR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265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193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>
                <a:solidFill>
                  <a:schemeClr val="bg1"/>
                </a:solidFill>
                <a:latin typeface="Arial"/>
                <a:cs typeface="Arial"/>
              </a:rPr>
              <a:t>Valoriser mon événement sur </a:t>
            </a:r>
            <a:br>
              <a:rPr lang="fr-FR" b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FR" b="0">
                <a:solidFill>
                  <a:schemeClr val="bg1"/>
                </a:solidFill>
                <a:latin typeface="Arial"/>
                <a:cs typeface="Arial"/>
              </a:rPr>
              <a:t>tous UNICEF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Sous-titre si nécessaire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01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8686" y="529126"/>
            <a:ext cx="6828506" cy="154945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>
                <a:solidFill>
                  <a:schemeClr val="bg1"/>
                </a:solidFill>
                <a:latin typeface="Arial"/>
                <a:cs typeface="Arial"/>
              </a:rPr>
              <a:t>Dites-nous dans le chat si vous avez déjà publié un événement sur tous UNICEF </a:t>
            </a:r>
            <a:endParaRPr lang="fr-F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8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10153571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Quand utiliser tous UNICEF ?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D6B3EE-49CA-7885-DE30-8C37E99990A0}"/>
              </a:ext>
            </a:extLst>
          </p:cNvPr>
          <p:cNvSpPr txBox="1"/>
          <p:nvPr/>
        </p:nvSpPr>
        <p:spPr>
          <a:xfrm>
            <a:off x="228968" y="1335381"/>
            <a:ext cx="922737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FR"/>
              <a:t>Vous devez renseigner votre événement sur tous UNICEF quand celui-ci concerne les adhérents de votre comité</a:t>
            </a:r>
          </a:p>
          <a:p>
            <a:endParaRPr lang="fr-FR"/>
          </a:p>
          <a:p>
            <a:pPr marL="285750" indent="-285750">
              <a:buFont typeface="Wingdings"/>
              <a:buChar char="Ø"/>
            </a:pPr>
            <a:r>
              <a:rPr lang="fr-FR"/>
              <a:t>Vigilances : les liens URL ne sont pas accessibles au grand public (une connexion est nécessaire), ainsi pour un événement grand public ce canal ne sera pas le plus adapté.</a:t>
            </a:r>
          </a:p>
        </p:txBody>
      </p:sp>
    </p:spTree>
    <p:extLst>
      <p:ext uri="{BB962C8B-B14F-4D97-AF65-F5344CB8AC3E}">
        <p14:creationId xmlns:p14="http://schemas.microsoft.com/office/powerpoint/2010/main" val="361940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>
              <a:buAutoNum type="arabicParenR"/>
            </a:pPr>
            <a:r>
              <a:rPr lang="fr-FR">
                <a:latin typeface="Arial"/>
                <a:cs typeface="Arial"/>
              </a:rPr>
              <a:t>Connexion sur tous UNICEF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2" name="Image 11" descr="Une image contenant texte, capture d’écran, logiciel, Icône d’ordinateur">
            <a:extLst>
              <a:ext uri="{FF2B5EF4-FFF2-40B4-BE49-F238E27FC236}">
                <a16:creationId xmlns:a16="http://schemas.microsoft.com/office/drawing/2014/main" id="{77E486FE-51E4-8679-7B67-845AEB02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268"/>
            <a:ext cx="12192000" cy="36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0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8281228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2) Aller dans la rubrique Evénements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F3E8C18-0B7D-14EA-33D1-8C20C340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77" y="1278161"/>
            <a:ext cx="2986020" cy="47095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97D11A-A093-578F-6AB3-0794090DE661}"/>
              </a:ext>
            </a:extLst>
          </p:cNvPr>
          <p:cNvSpPr/>
          <p:nvPr/>
        </p:nvSpPr>
        <p:spPr>
          <a:xfrm>
            <a:off x="466653" y="4205255"/>
            <a:ext cx="1469473" cy="4398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6F302E-CEEE-E87A-8C00-F88A022F4DBD}"/>
              </a:ext>
            </a:extLst>
          </p:cNvPr>
          <p:cNvSpPr txBox="1"/>
          <p:nvPr/>
        </p:nvSpPr>
        <p:spPr>
          <a:xfrm>
            <a:off x="4038968" y="1818339"/>
            <a:ext cx="563202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arenR"/>
            </a:pPr>
            <a:r>
              <a:rPr lang="fr-FR"/>
              <a:t>Cliquer sur événements pour faire apparaitre les sous partie</a:t>
            </a:r>
          </a:p>
          <a:p>
            <a:pPr marL="342900" indent="-342900">
              <a:buAutoNum type="arabicParenR"/>
            </a:pPr>
            <a:endParaRPr lang="fr-FR"/>
          </a:p>
          <a:p>
            <a:r>
              <a:rPr lang="fr-FR"/>
              <a:t> a) Création : pour créer un nouvel événement</a:t>
            </a:r>
          </a:p>
          <a:p>
            <a:r>
              <a:rPr lang="fr-FR"/>
              <a:t> b) Gestion : pour retrouver un ancien événement : le modifier, supprimer, dupliquer</a:t>
            </a:r>
          </a:p>
        </p:txBody>
      </p:sp>
    </p:spTree>
    <p:extLst>
      <p:ext uri="{BB962C8B-B14F-4D97-AF65-F5344CB8AC3E}">
        <p14:creationId xmlns:p14="http://schemas.microsoft.com/office/powerpoint/2010/main" val="296743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8281228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3) Renseigner titre, thème, visibilité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3" name="Image 2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73E484F4-4174-CE9F-EEEC-88B9F3A97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3" y="1195388"/>
            <a:ext cx="974407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84914"/>
            <a:ext cx="8281228" cy="741781"/>
          </a:xfrm>
        </p:spPr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4) Création d'un événement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B750-5465-49C4-A71E-4BA2CDFAD255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4" name="Image 3" descr="Une image contenant texte, capture d’écran, affichage, logiciel&#10;&#10;Description générée automatiquement">
            <a:extLst>
              <a:ext uri="{FF2B5EF4-FFF2-40B4-BE49-F238E27FC236}">
                <a16:creationId xmlns:a16="http://schemas.microsoft.com/office/drawing/2014/main" id="{AE1BC92B-9CAB-BE2F-305B-D2FB7747E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86" y="2022010"/>
            <a:ext cx="9251324" cy="46492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D928B1-2CAF-B40B-2310-0C5A32A920F6}"/>
              </a:ext>
            </a:extLst>
          </p:cNvPr>
          <p:cNvSpPr txBox="1"/>
          <p:nvPr/>
        </p:nvSpPr>
        <p:spPr>
          <a:xfrm>
            <a:off x="228968" y="1335381"/>
            <a:ext cx="56320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À partir de zéro en utilisant les blocs à droite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31B41E-6A90-E902-4BD4-2E3312B51F8F}"/>
              </a:ext>
            </a:extLst>
          </p:cNvPr>
          <p:cNvSpPr txBox="1"/>
          <p:nvPr/>
        </p:nvSpPr>
        <p:spPr>
          <a:xfrm>
            <a:off x="2654489" y="1893465"/>
            <a:ext cx="56320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À partir d'un </a:t>
            </a:r>
            <a:r>
              <a:rPr lang="fr-FR" err="1"/>
              <a:t>template</a:t>
            </a:r>
            <a:r>
              <a:rPr lang="fr-FR"/>
              <a:t> (modèle) déjà enregistré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1DA6D14-4C46-3B1B-4D9B-1F931F592F1F}"/>
              </a:ext>
            </a:extLst>
          </p:cNvPr>
          <p:cNvCxnSpPr/>
          <p:nvPr/>
        </p:nvCxnSpPr>
        <p:spPr>
          <a:xfrm flipV="1">
            <a:off x="734095" y="1664595"/>
            <a:ext cx="77274" cy="3734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7B5EAB0-AF01-DE65-7229-D7642A36033A}"/>
              </a:ext>
            </a:extLst>
          </p:cNvPr>
          <p:cNvCxnSpPr>
            <a:cxnSpLocks/>
          </p:cNvCxnSpPr>
          <p:nvPr/>
        </p:nvCxnSpPr>
        <p:spPr>
          <a:xfrm flipV="1">
            <a:off x="2097109" y="2126088"/>
            <a:ext cx="452907" cy="51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49EAE8CD-80FC-D629-8C49-4455A92228F7}"/>
              </a:ext>
            </a:extLst>
          </p:cNvPr>
          <p:cNvSpPr/>
          <p:nvPr/>
        </p:nvSpPr>
        <p:spPr>
          <a:xfrm>
            <a:off x="289648" y="2011452"/>
            <a:ext cx="750899" cy="3432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67DD71D-9E1D-BA49-7392-1CE912C53FD2}"/>
              </a:ext>
            </a:extLst>
          </p:cNvPr>
          <p:cNvSpPr/>
          <p:nvPr/>
        </p:nvSpPr>
        <p:spPr>
          <a:xfrm>
            <a:off x="1319958" y="1989987"/>
            <a:ext cx="750899" cy="343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6179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37dc9a-ff39-477c-b373-20492524b9bf">
      <Terms xmlns="http://schemas.microsoft.com/office/infopath/2007/PartnerControls"/>
    </lcf76f155ced4ddcb4097134ff3c332f>
    <TaxCatchAll xmlns="bdcce594-ab5c-45b1-b517-4d531060cf1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8E35737C4EF44D83D0A5FE16814412" ma:contentTypeVersion="13" ma:contentTypeDescription="Crée un document." ma:contentTypeScope="" ma:versionID="682ec0056b50b9561b6867360c95c0b6">
  <xsd:schema xmlns:xsd="http://www.w3.org/2001/XMLSchema" xmlns:xs="http://www.w3.org/2001/XMLSchema" xmlns:p="http://schemas.microsoft.com/office/2006/metadata/properties" xmlns:ns2="e037dc9a-ff39-477c-b373-20492524b9bf" xmlns:ns3="bdcce594-ab5c-45b1-b517-4d531060cf17" targetNamespace="http://schemas.microsoft.com/office/2006/metadata/properties" ma:root="true" ma:fieldsID="85b2b23c1684f463489ac82ff1c92dab" ns2:_="" ns3:_="">
    <xsd:import namespace="e037dc9a-ff39-477c-b373-20492524b9bf"/>
    <xsd:import namespace="bdcce594-ab5c-45b1-b517-4d531060cf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7dc9a-ff39-477c-b373-20492524b9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a62bde5d-5f38-4b8c-8bbe-34d2e9ee91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ce594-ab5c-45b1-b517-4d531060cf1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e800c9e-1447-44a9-8e8e-0493c866bd5b}" ma:internalName="TaxCatchAll" ma:showField="CatchAllData" ma:web="bdcce594-ab5c-45b1-b517-4d531060cf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A28AE9-0F3F-462D-9BE6-E4FE9AC30A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25957C-37FB-4FBE-9B0A-2A03F0885894}">
  <ds:schemaRefs>
    <ds:schemaRef ds:uri="bdcce594-ab5c-45b1-b517-4d531060cf17"/>
    <ds:schemaRef ds:uri="e037dc9a-ff39-477c-b373-20492524b9bf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7DA4124-5DD1-4ED3-A487-C60F87CC1C9B}">
  <ds:schemaRefs>
    <ds:schemaRef ds:uri="bdcce594-ab5c-45b1-b517-4d531060cf17"/>
    <ds:schemaRef ds:uri="e037dc9a-ff39-477c-b373-20492524b9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26</Slides>
  <Notes>0</Notes>
  <HiddenSlides>0</HiddenSlide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28" baseType="lpstr">
      <vt:lpstr>Thème Office</vt:lpstr>
      <vt:lpstr>Thème Office</vt:lpstr>
      <vt:lpstr>Webinaire : Comment communiquer et valoriser votre événement local ?</vt:lpstr>
      <vt:lpstr>Sommaire</vt:lpstr>
      <vt:lpstr>Valoriser mon événement sur  tous UNICEF</vt:lpstr>
      <vt:lpstr>Dites-nous dans le chat si vous avez déjà publié un événement sur tous UNICEF </vt:lpstr>
      <vt:lpstr>Quand utiliser tous UNICEF ?</vt:lpstr>
      <vt:lpstr>Connexion sur tous UNICEF</vt:lpstr>
      <vt:lpstr>2) Aller dans la rubrique Evénements</vt:lpstr>
      <vt:lpstr>3) Renseigner titre, thème, visibilité</vt:lpstr>
      <vt:lpstr>4) Création d'un événement</vt:lpstr>
      <vt:lpstr>5) Renseigner les infos pratiques de l'événement</vt:lpstr>
      <vt:lpstr>6) Valider et partager votre événement</vt:lpstr>
      <vt:lpstr>Présentation PowerPoint</vt:lpstr>
      <vt:lpstr>Les conseils pour rédiger : </vt:lpstr>
      <vt:lpstr>Valoriser mon événement sur ma page comité sur unicef.fr </vt:lpstr>
      <vt:lpstr>Dites-nous dans le chat :  - si vous avez accès au back office  - si vous avez déjà mis à jour votre page comité sur unicef.fr</vt:lpstr>
      <vt:lpstr>Quand utiliser les pages comités unicef.fr ?</vt:lpstr>
      <vt:lpstr>Se connecter au back office sur unicef.fr ? 1/2</vt:lpstr>
      <vt:lpstr>Se connecter au back office sur unicef.fr ? 2/2</vt:lpstr>
      <vt:lpstr>2) Aller dans la rubrique "Les actualités"</vt:lpstr>
      <vt:lpstr>Les conseils pour rédiger : </vt:lpstr>
      <vt:lpstr>Mais aussi ...</vt:lpstr>
      <vt:lpstr>Des ressources à exploiter</vt:lpstr>
      <vt:lpstr>Mise en pratique :  Journées bleues ! </vt:lpstr>
      <vt:lpstr>Etes-vous prêt pour les Journées bleues ?</vt:lpstr>
      <vt:lpstr>Prochaines étapes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revision>4</cp:revision>
  <dcterms:created xsi:type="dcterms:W3CDTF">2024-09-04T09:43:00Z</dcterms:created>
  <dcterms:modified xsi:type="dcterms:W3CDTF">2024-11-05T14:29:14Z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0x010100A38E35737C4EF44D83D0A5FE16814412</vt:lpwstr>
  </property>
  <property fmtid="{D5CDD505-2E9C-101B-9397-08002B2CF9AE}" pid="3" name="MediaServiceImageTags">
    <vt:lpwstr/>
  </property>
</Properties>
</file>